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99" r:id="rId5"/>
    <p:sldId id="300" r:id="rId6"/>
    <p:sldId id="302" r:id="rId7"/>
    <p:sldId id="310" r:id="rId8"/>
    <p:sldId id="314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5" r:id="rId33"/>
    <p:sldId id="346" r:id="rId34"/>
    <p:sldId id="341" r:id="rId35"/>
    <p:sldId id="342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1" autoAdjust="0"/>
    <p:restoredTop sz="94660"/>
  </p:normalViewPr>
  <p:slideViewPr>
    <p:cSldViewPr snapToGrid="0">
      <p:cViewPr varScale="1">
        <p:scale>
          <a:sx n="76" d="100"/>
          <a:sy n="76" d="100"/>
        </p:scale>
        <p:origin x="42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4.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99421" cy="688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98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684"/>
          <a:stretch/>
        </p:blipFill>
        <p:spPr>
          <a:xfrm>
            <a:off x="0" y="102854"/>
            <a:ext cx="12192000" cy="48134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7085"/>
          <a:stretch/>
        </p:blipFill>
        <p:spPr>
          <a:xfrm>
            <a:off x="0" y="102854"/>
            <a:ext cx="12192000" cy="84964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0715"/>
          <a:stretch/>
        </p:blipFill>
        <p:spPr>
          <a:xfrm>
            <a:off x="0" y="102854"/>
            <a:ext cx="12192000" cy="126874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4538"/>
          <a:stretch/>
        </p:blipFill>
        <p:spPr>
          <a:xfrm>
            <a:off x="0" y="102854"/>
            <a:ext cx="12192000" cy="167514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7009"/>
          <a:stretch/>
        </p:blipFill>
        <p:spPr>
          <a:xfrm>
            <a:off x="0" y="102854"/>
            <a:ext cx="12192000" cy="217044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0639"/>
          <a:stretch/>
        </p:blipFill>
        <p:spPr>
          <a:xfrm>
            <a:off x="0" y="102854"/>
            <a:ext cx="12192000" cy="258954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4075"/>
          <a:stretch/>
        </p:blipFill>
        <p:spPr>
          <a:xfrm>
            <a:off x="0" y="102854"/>
            <a:ext cx="12192000" cy="302134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9984"/>
          <a:stretch/>
        </p:blipFill>
        <p:spPr>
          <a:xfrm>
            <a:off x="0" y="102854"/>
            <a:ext cx="12192000" cy="394844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3613"/>
          <a:stretch/>
        </p:blipFill>
        <p:spPr>
          <a:xfrm>
            <a:off x="0" y="102854"/>
            <a:ext cx="12192000" cy="436754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28208"/>
          <a:stretch/>
        </p:blipFill>
        <p:spPr>
          <a:xfrm>
            <a:off x="0" y="102854"/>
            <a:ext cx="12192000" cy="4723146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1066"/>
          <a:stretch/>
        </p:blipFill>
        <p:spPr>
          <a:xfrm>
            <a:off x="0" y="102854"/>
            <a:ext cx="12192000" cy="5193046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14888"/>
          <a:stretch/>
        </p:blipFill>
        <p:spPr>
          <a:xfrm>
            <a:off x="0" y="102854"/>
            <a:ext cx="12192000" cy="559944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7746"/>
          <a:stretch/>
        </p:blipFill>
        <p:spPr>
          <a:xfrm>
            <a:off x="0" y="102854"/>
            <a:ext cx="12192000" cy="6069346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854"/>
            <a:ext cx="12192000" cy="657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6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99421" cy="688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0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zien we: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1500" y="1384301"/>
            <a:ext cx="8702502" cy="4657062"/>
          </a:xfrm>
        </p:spPr>
        <p:txBody>
          <a:bodyPr>
            <a:noAutofit/>
          </a:bodyPr>
          <a:lstStyle/>
          <a:p>
            <a:r>
              <a:rPr lang="nl-NL" sz="2500" dirty="0" smtClean="0"/>
              <a:t>Vorige som:</a:t>
            </a:r>
          </a:p>
          <a:p>
            <a:r>
              <a:rPr lang="nl-NL" sz="2500" dirty="0" smtClean="0"/>
              <a:t>Maximale winst = MO = MK </a:t>
            </a:r>
            <a:r>
              <a:rPr lang="nl-NL" sz="2500" dirty="0" smtClean="0">
                <a:sym typeface="Wingdings" panose="05000000000000000000" pitchFamily="2" charset="2"/>
              </a:rPr>
              <a:t> weten we alleen de hoeveelheid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Totale winst = totale opbrengst – totale kosten.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Kunnen we achterhalen met de Q.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P * Q = Totale opbrengst.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GTK * Q = Totale kosten.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Deze van elkaar afhalen is winst.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(ook wel het verschil tussen P en GTK * Q)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8705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2.15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r>
              <a:rPr lang="nl-NL" sz="2500" dirty="0" smtClean="0"/>
              <a:t>15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</a:p>
          <a:p>
            <a:r>
              <a:rPr lang="nl-NL" sz="2500" dirty="0" smtClean="0"/>
              <a:t>Spreken daarna na tot hoever we zijn gekomen.</a:t>
            </a:r>
          </a:p>
          <a:p>
            <a:r>
              <a:rPr lang="nl-NL" sz="2500" dirty="0" smtClean="0"/>
              <a:t>Daarna mogelijk nog wat tijd het af te maken.</a:t>
            </a:r>
          </a:p>
          <a:p>
            <a:r>
              <a:rPr lang="nl-NL" sz="2500" dirty="0" smtClean="0"/>
              <a:t>Klaar? 2.16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664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0870"/>
          <a:stretch/>
        </p:blipFill>
        <p:spPr>
          <a:xfrm>
            <a:off x="0" y="55565"/>
            <a:ext cx="12192000" cy="155733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6379"/>
          <a:stretch/>
        </p:blipFill>
        <p:spPr>
          <a:xfrm>
            <a:off x="0" y="55565"/>
            <a:ext cx="12192000" cy="233203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8540"/>
          <a:stretch/>
        </p:blipFill>
        <p:spPr>
          <a:xfrm>
            <a:off x="0" y="55565"/>
            <a:ext cx="12192000" cy="275113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l="313" t="-1425" r="-313" b="34761"/>
          <a:stretch/>
        </p:blipFill>
        <p:spPr>
          <a:xfrm>
            <a:off x="38100" y="-20635"/>
            <a:ext cx="12192000" cy="356393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7635"/>
          <a:stretch/>
        </p:blipFill>
        <p:spPr>
          <a:xfrm>
            <a:off x="0" y="55565"/>
            <a:ext cx="12192000" cy="386873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564"/>
            <a:ext cx="12192000" cy="534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18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2.16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8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Ander vak werken.</a:t>
            </a:r>
          </a:p>
          <a:p>
            <a:r>
              <a:rPr lang="nl-NL" sz="2500" dirty="0" smtClean="0"/>
              <a:t>De mooiste antwoorden bij opgave 2.16 B leveren het opruimlied op (ik loop langs ter inventarisatie).</a:t>
            </a:r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768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043"/>
          <a:stretch/>
        </p:blipFill>
        <p:spPr>
          <a:xfrm>
            <a:off x="0" y="-1"/>
            <a:ext cx="12192000" cy="13589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8394"/>
          <a:stretch/>
        </p:blipFill>
        <p:spPr>
          <a:xfrm>
            <a:off x="0" y="-1"/>
            <a:ext cx="12192000" cy="38989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44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3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42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Prijsdiscriminatie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Vaak bij het berekenen van de winst gaan we er vanuit dat:</a:t>
            </a:r>
          </a:p>
          <a:p>
            <a:r>
              <a:rPr lang="nl-NL" sz="2500" dirty="0" smtClean="0"/>
              <a:t>Je aan iedereen dezelfde prijs vraagt.</a:t>
            </a:r>
          </a:p>
          <a:p>
            <a:r>
              <a:rPr lang="nl-NL" sz="2500" dirty="0" smtClean="0"/>
              <a:t>In het echt worden er soms voor hetzelfde product andere prijs gevraagd aan andere groepen mensen.</a:t>
            </a:r>
          </a:p>
          <a:p>
            <a:r>
              <a:rPr lang="nl-NL" sz="2500" dirty="0" smtClean="0"/>
              <a:t>Dit noemen we: </a:t>
            </a:r>
            <a:r>
              <a:rPr lang="nl-NL" sz="2500" b="1" dirty="0" smtClean="0"/>
              <a:t>prijsdiscriminatie</a:t>
            </a:r>
          </a:p>
          <a:p>
            <a:r>
              <a:rPr lang="nl-NL" sz="2500" dirty="0" smtClean="0"/>
              <a:t>let op! Het gaat hier om hetzelfde product/dienst voor een andere prijs.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97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</a:t>
            </a:r>
            <a:r>
              <a:rPr lang="nl-NL" sz="2500" dirty="0" smtClean="0"/>
              <a:t>2.8 en 2.9 nabespreken. 2.15 en 2.16 maken</a:t>
            </a:r>
          </a:p>
          <a:p>
            <a:r>
              <a:rPr lang="nl-NL" sz="2500" dirty="0" smtClean="0"/>
              <a:t>Les 2: 2.10 t/m 2.14 </a:t>
            </a:r>
          </a:p>
          <a:p>
            <a:r>
              <a:rPr lang="nl-NL" sz="2500" dirty="0" smtClean="0"/>
              <a:t>Les 3: 2.22, 2.23, 2.24 en 2.25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inspiratieopdracht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 fontScale="92500"/>
          </a:bodyPr>
          <a:lstStyle/>
          <a:p>
            <a:r>
              <a:rPr lang="nl-NL" sz="2500" dirty="0"/>
              <a:t>6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Bedenk bij welk product/dienst er prijsdiscriminatie wordt toegepast.</a:t>
            </a:r>
          </a:p>
          <a:p>
            <a:r>
              <a:rPr lang="nl-NL" sz="2500" dirty="0" smtClean="0"/>
              <a:t>Bedenk tevens een voorwaarde waaraan voldaan moet worden voordat prijsdiscriminatie toegepast kan worden.</a:t>
            </a:r>
          </a:p>
          <a:p>
            <a:r>
              <a:rPr lang="nl-NL" sz="2500" dirty="0" smtClean="0"/>
              <a:t>Het mooiste antwoord verdiend het opruimlied.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822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1930400"/>
          </a:xfrm>
        </p:spPr>
        <p:txBody>
          <a:bodyPr/>
          <a:lstStyle/>
          <a:p>
            <a:r>
              <a:rPr lang="nl-NL" dirty="0" smtClean="0"/>
              <a:t>Voorbeeld prijsdiscriminatie.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7800" y="622300"/>
            <a:ext cx="9096202" cy="5419063"/>
          </a:xfrm>
        </p:spPr>
        <p:txBody>
          <a:bodyPr>
            <a:noAutofit/>
          </a:bodyPr>
          <a:lstStyle/>
          <a:p>
            <a:r>
              <a:rPr lang="nl-NL" sz="2500" dirty="0" smtClean="0"/>
              <a:t>65+ers krijgen korting met het OV.</a:t>
            </a:r>
          </a:p>
          <a:p>
            <a:r>
              <a:rPr lang="nl-NL" sz="2500" dirty="0" smtClean="0"/>
              <a:t>Voor dezelfde busrit betaald een 65+ dus minder dan iemand anders </a:t>
            </a:r>
          </a:p>
          <a:p>
            <a:r>
              <a:rPr lang="nl-NL" sz="2500" dirty="0" smtClean="0"/>
              <a:t>(zelfde product, verschillende prijzen voor verschillende groepen).</a:t>
            </a:r>
          </a:p>
          <a:p>
            <a:r>
              <a:rPr lang="nl-NL" sz="2500" dirty="0" smtClean="0"/>
              <a:t>De voorwaarde voor prijsdiscriminatie.</a:t>
            </a:r>
          </a:p>
          <a:p>
            <a:r>
              <a:rPr lang="nl-NL" sz="2500" dirty="0" smtClean="0"/>
              <a:t>Je moet de groepen kunnen scheiden!</a:t>
            </a:r>
          </a:p>
          <a:p>
            <a:r>
              <a:rPr lang="nl-NL" sz="2500" dirty="0" smtClean="0"/>
              <a:t>Het moet niet door verkoopbaar zijn!</a:t>
            </a:r>
          </a:p>
          <a:p>
            <a:r>
              <a:rPr lang="nl-NL" sz="2500" dirty="0" smtClean="0"/>
              <a:t>Stel als supermarkt zeg ik: vrouwen betalen minder voor hun pils dan mannen.</a:t>
            </a:r>
          </a:p>
          <a:p>
            <a:r>
              <a:rPr lang="nl-NL" sz="2500" dirty="0" smtClean="0"/>
              <a:t>De groepen zijn te scheiden, maar ik kan niet voorkomen dat de vrouwen het goedkopere bier doorverkopen aan de mannen. Dus eigenlijk niet echt te scheiden.</a:t>
            </a:r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2138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2.10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t/m 2.14 is het werk voor vandaag.</a:t>
            </a:r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842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r>
              <a:rPr lang="nl-NL" sz="2500" dirty="0" smtClean="0"/>
              <a:t>Afroming betekend: consumentensurplus wordt producenten surplus.</a:t>
            </a:r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059"/>
          <a:stretch/>
        </p:blipFill>
        <p:spPr>
          <a:xfrm>
            <a:off x="0" y="-1"/>
            <a:ext cx="12192000" cy="4064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1051"/>
          <a:stretch/>
        </p:blipFill>
        <p:spPr>
          <a:xfrm>
            <a:off x="0" y="-1"/>
            <a:ext cx="12192000" cy="7747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2042"/>
          <a:stretch/>
        </p:blipFill>
        <p:spPr>
          <a:xfrm>
            <a:off x="0" y="-1"/>
            <a:ext cx="12192000" cy="11430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0919"/>
          <a:stretch/>
        </p:blipFill>
        <p:spPr>
          <a:xfrm>
            <a:off x="0" y="-1"/>
            <a:ext cx="12192000" cy="200660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08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Privatiseren: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Diverse monopolies in Nederland waren vroeger van de overheid.</a:t>
            </a:r>
          </a:p>
          <a:p>
            <a:r>
              <a:rPr lang="nl-NL" sz="2500" dirty="0" smtClean="0"/>
              <a:t>De overheid heeft een groot gedeelte van de bedrijven verkocht en andere bedrijven toegelaten op de markt.</a:t>
            </a:r>
          </a:p>
          <a:p>
            <a:r>
              <a:rPr lang="nl-NL" sz="2500" dirty="0" smtClean="0"/>
              <a:t>Spraken van privatiseren = bedrijven gaan van de overheid naar het bedrijfsleven</a:t>
            </a:r>
          </a:p>
          <a:p>
            <a:r>
              <a:rPr lang="nl-NL" sz="2500" dirty="0" smtClean="0"/>
              <a:t>Hierdoor ontstaat er meer concurrentie.</a:t>
            </a:r>
          </a:p>
          <a:p>
            <a:r>
              <a:rPr lang="nl-NL" sz="2500" dirty="0" smtClean="0"/>
              <a:t>Daar zitten voor en nadelen aan.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8081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2.11 t/m 2.14</a:t>
            </a:r>
            <a:br>
              <a:rPr lang="nl-NL" dirty="0" smtClean="0"/>
            </a:br>
            <a:r>
              <a:rPr lang="nl-NL" dirty="0" smtClean="0"/>
              <a:t>lees de bijbehorende tekst.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Aan een ander vak werken.</a:t>
            </a:r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677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532"/>
          <a:stretch/>
        </p:blipFill>
        <p:spPr>
          <a:xfrm>
            <a:off x="0" y="0"/>
            <a:ext cx="9918700" cy="1612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271"/>
          <a:stretch/>
        </p:blipFill>
        <p:spPr>
          <a:xfrm>
            <a:off x="0" y="0"/>
            <a:ext cx="9918700" cy="2730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8303"/>
          <a:stretch/>
        </p:blipFill>
        <p:spPr>
          <a:xfrm>
            <a:off x="0" y="0"/>
            <a:ext cx="9918700" cy="49276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18700" cy="68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88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Vandaag alleen oefenopgaves maken.</a:t>
            </a:r>
          </a:p>
          <a:p>
            <a:r>
              <a:rPr lang="nl-NL" sz="2500" dirty="0" smtClean="0"/>
              <a:t>2.21, 2.22</a:t>
            </a:r>
            <a:r>
              <a:rPr lang="nl-NL" sz="2500" dirty="0"/>
              <a:t>, 2.23, 2.24 en 2.25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4415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2.21 en 2.22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Stof is t/m 2.25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354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9836"/>
          <a:stretch/>
        </p:blipFill>
        <p:spPr>
          <a:xfrm>
            <a:off x="0" y="-1"/>
            <a:ext cx="12192000" cy="12573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0641"/>
          <a:stretch/>
        </p:blipFill>
        <p:spPr>
          <a:xfrm>
            <a:off x="0" y="-1"/>
            <a:ext cx="12192000" cy="20574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3883"/>
          <a:stretch/>
        </p:blipFill>
        <p:spPr>
          <a:xfrm>
            <a:off x="0" y="-1"/>
            <a:ext cx="12192000" cy="27559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16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92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77334" y="2160589"/>
            <a:ext cx="9032150" cy="4697411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b="1" dirty="0" smtClean="0"/>
          </a:p>
          <a:p>
            <a:r>
              <a:rPr lang="nl-NL" b="1" dirty="0" smtClean="0"/>
              <a:t>Hoofdstuk 2 gaat over de marktvorm monopolie.</a:t>
            </a:r>
          </a:p>
          <a:p>
            <a:r>
              <a:rPr lang="nl-NL" b="1" dirty="0" smtClean="0"/>
              <a:t>Bied een uniek product aan.</a:t>
            </a:r>
          </a:p>
          <a:p>
            <a:r>
              <a:rPr lang="nl-NL" b="1" dirty="0" smtClean="0"/>
              <a:t>Een marktvorm met één aanbieder, moeilijk/geen toetredingsmogelijkheden.</a:t>
            </a:r>
          </a:p>
          <a:p>
            <a:r>
              <a:rPr lang="nl-NL" b="1" dirty="0" smtClean="0"/>
              <a:t>En de individuele aanbieder heeft veel invloed op de prijs.</a:t>
            </a:r>
            <a:endParaRPr lang="nl-NL" b="1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6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2.23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Stof is t/m 2.25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639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5163"/>
          <a:stretch/>
        </p:blipFill>
        <p:spPr>
          <a:xfrm>
            <a:off x="0" y="-1"/>
            <a:ext cx="12192000" cy="18034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9375"/>
          <a:stretch/>
        </p:blipFill>
        <p:spPr>
          <a:xfrm>
            <a:off x="0" y="-1"/>
            <a:ext cx="12192000" cy="24384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4430"/>
          <a:stretch/>
        </p:blipFill>
        <p:spPr>
          <a:xfrm>
            <a:off x="0" y="-1"/>
            <a:ext cx="12192000" cy="34417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02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8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2.25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t/m 2.25, dus 2.24 nog</a:t>
            </a:r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810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202"/>
          <a:stretch/>
        </p:blipFill>
        <p:spPr>
          <a:xfrm>
            <a:off x="0" y="0"/>
            <a:ext cx="10591800" cy="5334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4219"/>
          <a:stretch/>
        </p:blipFill>
        <p:spPr>
          <a:xfrm>
            <a:off x="0" y="0"/>
            <a:ext cx="10591800" cy="1079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6979"/>
          <a:stretch/>
        </p:blipFill>
        <p:spPr>
          <a:xfrm>
            <a:off x="0" y="0"/>
            <a:ext cx="10591800" cy="15748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0295"/>
          <a:stretch/>
        </p:blipFill>
        <p:spPr>
          <a:xfrm>
            <a:off x="0" y="0"/>
            <a:ext cx="10591800" cy="2032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1940"/>
          <a:stretch/>
        </p:blipFill>
        <p:spPr>
          <a:xfrm>
            <a:off x="0" y="0"/>
            <a:ext cx="10591800" cy="26035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5628"/>
          <a:stretch/>
        </p:blipFill>
        <p:spPr>
          <a:xfrm>
            <a:off x="0" y="0"/>
            <a:ext cx="10591800" cy="30353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6530"/>
          <a:stretch/>
        </p:blipFill>
        <p:spPr>
          <a:xfrm>
            <a:off x="0" y="0"/>
            <a:ext cx="10591800" cy="36576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0218"/>
          <a:stretch/>
        </p:blipFill>
        <p:spPr>
          <a:xfrm>
            <a:off x="0" y="0"/>
            <a:ext cx="10591800" cy="40894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2235"/>
          <a:stretch/>
        </p:blipFill>
        <p:spPr>
          <a:xfrm>
            <a:off x="0" y="0"/>
            <a:ext cx="10591800" cy="46355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25923"/>
          <a:stretch/>
        </p:blipFill>
        <p:spPr>
          <a:xfrm>
            <a:off x="0" y="0"/>
            <a:ext cx="10591800" cy="506730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17382"/>
          <a:stretch/>
        </p:blipFill>
        <p:spPr>
          <a:xfrm>
            <a:off x="0" y="0"/>
            <a:ext cx="10591800" cy="5651500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1800" cy="684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8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2.24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698170"/>
            <a:ext cx="4752474" cy="447361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Ander vak.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98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309"/>
          <a:stretch/>
        </p:blipFill>
        <p:spPr>
          <a:xfrm>
            <a:off x="0" y="-40481"/>
            <a:ext cx="12192000" cy="45958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3387"/>
          <a:stretch/>
        </p:blipFill>
        <p:spPr>
          <a:xfrm>
            <a:off x="0" y="-40481"/>
            <a:ext cx="12192000" cy="114538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2426"/>
          <a:stretch/>
        </p:blipFill>
        <p:spPr>
          <a:xfrm>
            <a:off x="0" y="-40481"/>
            <a:ext cx="12192000" cy="148828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9286"/>
          <a:stretch/>
        </p:blipFill>
        <p:spPr>
          <a:xfrm>
            <a:off x="0" y="-40481"/>
            <a:ext cx="12192000" cy="221218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0481"/>
            <a:ext cx="12192000" cy="31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84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21" y="0"/>
            <a:ext cx="9177749" cy="1930400"/>
          </a:xfrm>
        </p:spPr>
        <p:txBody>
          <a:bodyPr/>
          <a:lstStyle/>
          <a:p>
            <a:r>
              <a:rPr lang="nl-NL" dirty="0" smtClean="0"/>
              <a:t>Vraaglijn = prijsafzet lijn.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6916" y="705350"/>
            <a:ext cx="8795084" cy="6041483"/>
          </a:xfrm>
          <a:prstGeom prst="rect">
            <a:avLst/>
          </a:prstGeom>
        </p:spPr>
      </p:pic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 flipH="1">
            <a:off x="8554451" y="830180"/>
            <a:ext cx="3392906" cy="5341608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84221" y="830180"/>
            <a:ext cx="3970421" cy="60278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Vraag naar concert kaartjes.</a:t>
            </a:r>
          </a:p>
          <a:p>
            <a:r>
              <a:rPr lang="nl-NL" dirty="0" smtClean="0"/>
              <a:t>Voor 120 euro, hoeveel mensen willen naar een concert.</a:t>
            </a:r>
          </a:p>
          <a:p>
            <a:r>
              <a:rPr lang="nl-NL" dirty="0" smtClean="0"/>
              <a:t>20.000</a:t>
            </a:r>
          </a:p>
          <a:p>
            <a:r>
              <a:rPr lang="nl-NL" dirty="0" smtClean="0"/>
              <a:t>Voor 100 euro?</a:t>
            </a:r>
          </a:p>
          <a:p>
            <a:r>
              <a:rPr lang="nl-NL" dirty="0" smtClean="0"/>
              <a:t>30.000.</a:t>
            </a:r>
          </a:p>
          <a:p>
            <a:r>
              <a:rPr lang="nl-NL" dirty="0" smtClean="0"/>
              <a:t>Stel er is maar 1 concert in Nederland. </a:t>
            </a:r>
          </a:p>
          <a:p>
            <a:r>
              <a:rPr lang="nl-NL" dirty="0" smtClean="0"/>
              <a:t>Voor een prijs van 120 euro, hoeveel kaartjes verkoopt dit concert?</a:t>
            </a:r>
          </a:p>
          <a:p>
            <a:r>
              <a:rPr lang="nl-NL" dirty="0" smtClean="0"/>
              <a:t>20.000</a:t>
            </a:r>
          </a:p>
          <a:p>
            <a:r>
              <a:rPr lang="nl-NL" dirty="0" smtClean="0"/>
              <a:t>Cq monopolist: de vraag naar product bij prijs = aantal verkochten producten bij deze prijs.</a:t>
            </a:r>
          </a:p>
          <a:p>
            <a:r>
              <a:rPr lang="nl-NL" dirty="0" smtClean="0"/>
              <a:t>Alle andere marktvormen = niet zo! Je moet daar tenslotte je klanten delen.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69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naar een product = collectieve vraag.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599" y="1792705"/>
            <a:ext cx="9529011" cy="5065295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Als er maar 1 producent is, is de vraag naar het product = de totale vraag naar de producten van deze producent.</a:t>
            </a:r>
          </a:p>
          <a:p>
            <a:r>
              <a:rPr lang="nl-NL" sz="2500" dirty="0" smtClean="0"/>
              <a:t>Cq: de vraag naar telefoons is niet gelijk aan de vraag van Samsung telefoons. </a:t>
            </a:r>
          </a:p>
          <a:p>
            <a:r>
              <a:rPr lang="nl-NL" sz="2500" dirty="0" smtClean="0"/>
              <a:t>Want meerdere aanbieders van telefoons.</a:t>
            </a:r>
          </a:p>
          <a:p>
            <a:r>
              <a:rPr lang="nl-NL" sz="2500" dirty="0" smtClean="0"/>
              <a:t>Vroeger, de vraag naar binnenlandse treinkaartjes is gelijk aan de vraag van NS trein kaartjes.</a:t>
            </a:r>
          </a:p>
          <a:p>
            <a:r>
              <a:rPr lang="nl-NL" sz="2500" dirty="0" smtClean="0"/>
              <a:t>Want NS is de enige aanbieder van treinkaartjes.</a:t>
            </a:r>
          </a:p>
          <a:p>
            <a:r>
              <a:rPr lang="nl-NL" sz="2500" dirty="0" smtClean="0"/>
              <a:t>Betekend dit onbeperkte macht? Kunnen ze de prijs zelf bepalen?</a:t>
            </a:r>
          </a:p>
          <a:p>
            <a:r>
              <a:rPr lang="nl-NL" sz="2500" dirty="0" smtClean="0"/>
              <a:t>Nee!</a:t>
            </a:r>
          </a:p>
          <a:p>
            <a:r>
              <a:rPr lang="nl-NL" sz="2500" dirty="0" smtClean="0"/>
              <a:t>Hoe hoger de prijs, hoe lager de vraag.</a:t>
            </a:r>
          </a:p>
          <a:p>
            <a:r>
              <a:rPr lang="nl-NL" sz="2500" dirty="0" smtClean="0"/>
              <a:t>Mensen gaan de producten vervangen (met de taxi, carpoolen ect als treinkaartjes te duur worden)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4140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bepaald hoeveel invloed je hebt?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Hoeveelheid alternatieven.</a:t>
            </a:r>
          </a:p>
          <a:p>
            <a:r>
              <a:rPr lang="nl-NL" sz="2500" dirty="0" smtClean="0"/>
              <a:t>Hoe noodzakelijk is het product.</a:t>
            </a:r>
          </a:p>
          <a:p>
            <a:r>
              <a:rPr lang="nl-NL" sz="2500" dirty="0" smtClean="0"/>
              <a:t>(kan zowel gezondheid als aanzien zijn, noodzakelijk is persoonsgebonden)</a:t>
            </a:r>
          </a:p>
          <a:p>
            <a:r>
              <a:rPr lang="nl-NL" sz="2500" dirty="0" smtClean="0"/>
              <a:t>Zijn er andere aanbieders van het product.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9744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99021" y="0"/>
            <a:ext cx="5074981" cy="6858000"/>
          </a:xfrm>
        </p:spPr>
        <p:txBody>
          <a:bodyPr>
            <a:noAutofit/>
          </a:bodyPr>
          <a:lstStyle/>
          <a:p>
            <a:r>
              <a:rPr lang="nl-NL" sz="2200" dirty="0" smtClean="0"/>
              <a:t>Wat valt op!</a:t>
            </a:r>
          </a:p>
          <a:p>
            <a:r>
              <a:rPr lang="nl-NL" sz="2200" dirty="0" smtClean="0"/>
              <a:t>als we de prijs van 29 naar 28 verlagen.</a:t>
            </a:r>
          </a:p>
          <a:p>
            <a:r>
              <a:rPr lang="nl-NL" sz="2200" dirty="0" smtClean="0"/>
              <a:t>Gaan we van 1 miljoen naar 2 miljoen klanten.</a:t>
            </a:r>
          </a:p>
          <a:p>
            <a:r>
              <a:rPr lang="nl-NL" sz="2200" dirty="0" smtClean="0"/>
              <a:t>We lopen dan wel 1 miljoen keer 1 euro mis (oude prijs 29 nu 28) maar krijgen daar uiteindelijk 1 miljoen keer 28 euro extra voor (tenslotte we verkopen 1 miljoen extra producten)</a:t>
            </a:r>
          </a:p>
          <a:p>
            <a:r>
              <a:rPr lang="nl-NL" sz="2200" dirty="0" smtClean="0"/>
              <a:t>Verlagen we de prijs van 15 naar 14.</a:t>
            </a:r>
          </a:p>
          <a:p>
            <a:r>
              <a:rPr lang="nl-NL" sz="2200" dirty="0" smtClean="0"/>
              <a:t>Dan lopen we 15 miljoen keer 1 euro mis. En krijgen maar 1 miljoen keer 14 euro extra (we gaan dus minder omzet draaien, vandaag MO = -1)</a:t>
            </a:r>
          </a:p>
          <a:p>
            <a:endParaRPr lang="nl-NL" sz="2200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86200" cy="693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3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4461"/>
            <a:ext cx="7543800" cy="699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77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611"/>
          <a:stretch/>
        </p:blipFill>
        <p:spPr>
          <a:xfrm>
            <a:off x="0" y="0"/>
            <a:ext cx="12192000" cy="15400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7839"/>
          <a:stretch/>
        </p:blipFill>
        <p:spPr>
          <a:xfrm>
            <a:off x="0" y="0"/>
            <a:ext cx="12192000" cy="23702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1018"/>
          <a:stretch/>
        </p:blipFill>
        <p:spPr>
          <a:xfrm>
            <a:off x="0" y="0"/>
            <a:ext cx="12192000" cy="33929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81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32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293</TotalTime>
  <Words>1049</Words>
  <Application>Microsoft Office PowerPoint</Application>
  <PresentationFormat>Breedbeeld</PresentationFormat>
  <Paragraphs>279</Paragraphs>
  <Slides>35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40" baseType="lpstr">
      <vt:lpstr>Arial</vt:lpstr>
      <vt:lpstr>Trebuchet MS</vt:lpstr>
      <vt:lpstr>Wingdings</vt:lpstr>
      <vt:lpstr>Wingdings 3</vt:lpstr>
      <vt:lpstr>Facet</vt:lpstr>
      <vt:lpstr>Welkom Havo 4.</vt:lpstr>
      <vt:lpstr>Agenda:</vt:lpstr>
      <vt:lpstr>PowerPoint-presentatie</vt:lpstr>
      <vt:lpstr>Vraaglijn = prijsafzet lijn.</vt:lpstr>
      <vt:lpstr>Vraag naar een product = collectieve vraag.</vt:lpstr>
      <vt:lpstr>Wat bepaald hoeveel invloed je hebt?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Wat zien we:</vt:lpstr>
      <vt:lpstr>Maak opgave 2.15</vt:lpstr>
      <vt:lpstr>PowerPoint-presentatie</vt:lpstr>
      <vt:lpstr>Maak opgave 2.16</vt:lpstr>
      <vt:lpstr>PowerPoint-presentatie</vt:lpstr>
      <vt:lpstr>Les 2: </vt:lpstr>
      <vt:lpstr>Prijsdiscriminatie </vt:lpstr>
      <vt:lpstr>inspiratieopdracht</vt:lpstr>
      <vt:lpstr>Voorbeeld prijsdiscriminatie.</vt:lpstr>
      <vt:lpstr>Maak opgave 2.10</vt:lpstr>
      <vt:lpstr>PowerPoint-presentatie</vt:lpstr>
      <vt:lpstr>Privatiseren:</vt:lpstr>
      <vt:lpstr>Maak opgave 2.11 t/m 2.14 lees de bijbehorende tekst.</vt:lpstr>
      <vt:lpstr>PowerPoint-presentatie</vt:lpstr>
      <vt:lpstr>Les 3:</vt:lpstr>
      <vt:lpstr>Maak opgave 2.21 en 2.22</vt:lpstr>
      <vt:lpstr>PowerPoint-presentatie</vt:lpstr>
      <vt:lpstr>Maak opgave 2.23</vt:lpstr>
      <vt:lpstr>PowerPoint-presentatie</vt:lpstr>
      <vt:lpstr>Maak opgave 2.25</vt:lpstr>
      <vt:lpstr>PowerPoint-presentatie</vt:lpstr>
      <vt:lpstr>Maak opgave 2.24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42</cp:revision>
  <dcterms:created xsi:type="dcterms:W3CDTF">2017-08-27T09:00:36Z</dcterms:created>
  <dcterms:modified xsi:type="dcterms:W3CDTF">2018-05-13T08:26:18Z</dcterms:modified>
</cp:coreProperties>
</file>